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-F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4" name="Google Shape;164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3" name="Google Shape;173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r</a:t>
            </a:r>
            <a:endParaRPr/>
          </a:p>
        </p:txBody>
      </p:sp>
      <p:sp>
        <p:nvSpPr>
          <p:cNvPr id="174" name="Google Shape;174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1" name="Google Shape;101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7" name="Google Shape;117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0" name="Google Shape;140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9" name="Google Shape;149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e de titre" type="title">
  <p:cSld name="TITLE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9" name="Google Shape;19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texte vertical" type="vertTx">
  <p:cSld name="VERTICAL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6" name="Google Shape;76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vertical et texte" type="vertTitleAndTx">
  <p:cSld name="VERTICAL_TITLE_AND_VERTICAL_TEX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contenu" type="obj">
  <p:cSld name="OBJECT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de section" type="secHead">
  <p:cSld name="SECTION_HEADER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1" name="Google Shape;31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ux contenus" type="twoObj">
  <p:cSld name="TWO_OBJECTS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ison" type="twoTxTwoObj">
  <p:cSld name="TWO_OBJECTS_WITH_TEX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4" name="Google Shape;44;p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" name="Google Shape;45;p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6" name="Google Shape;46;p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" name="Google Shape;47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seul" type="titleOnly">
  <p:cSld name="TITLE_ONLY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de" type="blank">
  <p:cSld name="BLANK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u avec légende" type="objTx">
  <p:cSld name="OBJECT_WITH_CAPTION_TEXT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2" name="Google Shape;62;p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3" name="Google Shape;63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avec légende" type="picTx">
  <p:cSld name="PICTURE_WITH_CAPTION_TEX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1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0" name="Google Shape;70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descr="{&quot;HashCode&quot;:-468733573,&quot;Placement&quot;:&quot;Footer&quot;,&quot;Top&quot;:516.65155,&quot;Left&quot;:416.21347,&quot;SlideWidth&quot;:960,&quot;SlideHeight&quot;:540}" id="15" name="Google Shape;15;p1"/>
          <p:cNvSpPr txBox="1"/>
          <p:nvPr/>
        </p:nvSpPr>
        <p:spPr>
          <a:xfrm>
            <a:off x="5285911" y="6561475"/>
            <a:ext cx="1620178" cy="296525"/>
          </a:xfrm>
          <a:prstGeom prst="rect">
            <a:avLst/>
          </a:prstGeom>
          <a:noFill/>
          <a:ln>
            <a:noFill/>
          </a:ln>
        </p:spPr>
        <p:txBody>
          <a:bodyPr anchorCtr="1" anchor="ctr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200" u="none" cap="none" strike="noStrike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C1 Données Internes</a:t>
            </a:r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5" Type="http://schemas.openxmlformats.org/officeDocument/2006/relationships/image" Target="../media/image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3"/>
          <p:cNvSpPr txBox="1"/>
          <p:nvPr>
            <p:ph type="ctrTitle"/>
          </p:nvPr>
        </p:nvSpPr>
        <p:spPr>
          <a:xfrm>
            <a:off x="72190" y="166255"/>
            <a:ext cx="12039454" cy="216130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br>
              <a:rPr lang="fr-FR"/>
            </a:br>
            <a:endParaRPr/>
          </a:p>
        </p:txBody>
      </p:sp>
      <p:pic>
        <p:nvPicPr>
          <p:cNvPr id="90" name="Google Shape;90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312" y="166255"/>
            <a:ext cx="2237887" cy="14581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024px-Logo_du_Gouvernement_de_la_République_française_2020" id="91" name="Google Shape;91;p13"/>
          <p:cNvPicPr preferRelativeResize="0"/>
          <p:nvPr/>
        </p:nvPicPr>
        <p:blipFill rotWithShape="1">
          <a:blip r:embed="rId4">
            <a:alphaModFix/>
          </a:blip>
          <a:srcRect b="0" l="5363" r="6298" t="0"/>
          <a:stretch/>
        </p:blipFill>
        <p:spPr>
          <a:xfrm>
            <a:off x="224589" y="5169541"/>
            <a:ext cx="2237887" cy="1522204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3"/>
          <p:cNvSpPr txBox="1"/>
          <p:nvPr/>
        </p:nvSpPr>
        <p:spPr>
          <a:xfrm>
            <a:off x="224589" y="5273675"/>
            <a:ext cx="11957885" cy="14874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Une image contenant texte, Police, Graphique, graphisme  Description générée automatiquement" id="93" name="Google Shape;93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87486" y="474968"/>
            <a:ext cx="8346933" cy="5908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2"/>
          <p:cNvSpPr txBox="1"/>
          <p:nvPr>
            <p:ph idx="1" type="subTitle"/>
          </p:nvPr>
        </p:nvSpPr>
        <p:spPr>
          <a:xfrm>
            <a:off x="24064" y="5838367"/>
            <a:ext cx="2566736" cy="9534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i="1" lang="fr-FR" sz="2400"/>
              <a:t>Mental et motivation</a:t>
            </a:r>
            <a:endParaRPr/>
          </a:p>
        </p:txBody>
      </p:sp>
      <p:pic>
        <p:nvPicPr>
          <p:cNvPr id="160" name="Google Shape;160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32698" y="70485"/>
            <a:ext cx="9336405" cy="6838236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2"/>
          <p:cNvSpPr txBox="1"/>
          <p:nvPr/>
        </p:nvSpPr>
        <p:spPr>
          <a:xfrm>
            <a:off x="80462" y="610722"/>
            <a:ext cx="2810237" cy="26929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Véronique DANSAC BON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Lauréat – Mental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Lieu : Coudoux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Photographe amateure et passionnée, Véronique pratique cet art de manière intuitive. C’est lors d’un spectacle de danse de fin d'année scolaire qu’elle capture cet instant : les poings serrés d’une danseuse classique dont on devine la grande concentration. Sans expression de visage, on devine l’intensité du moment.  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3"/>
          <p:cNvSpPr txBox="1"/>
          <p:nvPr>
            <p:ph idx="1" type="subTitle"/>
          </p:nvPr>
        </p:nvSpPr>
        <p:spPr>
          <a:xfrm>
            <a:off x="157738" y="5858385"/>
            <a:ext cx="2683793" cy="7423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0000" lnSpcReduction="2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2400"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i="1" lang="fr-FR" sz="3000"/>
              <a:t>L’ombre de sa balle</a:t>
            </a:r>
            <a:endParaRPr/>
          </a:p>
        </p:txBody>
      </p:sp>
      <p:pic>
        <p:nvPicPr>
          <p:cNvPr id="168" name="Google Shape;168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0" y="-3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3"/>
          <p:cNvSpPr txBox="1"/>
          <p:nvPr/>
        </p:nvSpPr>
        <p:spPr>
          <a:xfrm>
            <a:off x="612396" y="1082178"/>
            <a:ext cx="185281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Odette NAHMANI</a:t>
            </a:r>
            <a:endParaRPr/>
          </a:p>
        </p:txBody>
      </p:sp>
      <p:sp>
        <p:nvSpPr>
          <p:cNvPr id="170" name="Google Shape;170;p23"/>
          <p:cNvSpPr txBox="1"/>
          <p:nvPr/>
        </p:nvSpPr>
        <p:spPr>
          <a:xfrm>
            <a:off x="204401" y="1690446"/>
            <a:ext cx="2743200" cy="27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b="1"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Lauréat – Prouesse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</a:t>
            </a:r>
            <a:r>
              <a:rPr i="1" lang="fr-F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i="1" lang="fr-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Lieu : Marseille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Cette photo capture l’ombre d’un joueur de golf, projetée sur le sable. On y voit une balle de golf, très nette. Ce contraste nous laisse imaginer la prouesse du coup.</a:t>
            </a:r>
            <a:endParaRPr b="0" i="0" sz="1200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4"/>
          <p:cNvSpPr txBox="1"/>
          <p:nvPr>
            <p:ph idx="1" type="subTitle"/>
          </p:nvPr>
        </p:nvSpPr>
        <p:spPr>
          <a:xfrm>
            <a:off x="15021" y="5754848"/>
            <a:ext cx="2470484" cy="11031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0000" lnSpcReduction="2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i="1" lang="fr-FR" sz="3000"/>
              <a:t>Pourquoi elle n’arrive pas, faux-départ</a:t>
            </a:r>
            <a:endParaRPr/>
          </a:p>
        </p:txBody>
      </p:sp>
      <p:pic>
        <p:nvPicPr>
          <p:cNvPr id="177" name="Google Shape;177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85505" y="169392"/>
            <a:ext cx="9706495" cy="6447539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4"/>
          <p:cNvSpPr txBox="1"/>
          <p:nvPr/>
        </p:nvSpPr>
        <p:spPr>
          <a:xfrm>
            <a:off x="72468" y="587077"/>
            <a:ext cx="2298497" cy="2831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r>
              <a:rPr b="1" lang="fr-FR" sz="180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Fabien FARCE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Lauréat – Faux départ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Lieu : Six-Fours les Plages, Var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Une image qui procure deux sensations : amusement et compassion.  Une coureuse se demande, lors d’un relai par équipe, où est passée sa coéquipière. Désemparée, elle observe toutes les équipes prendre une avance considérable.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4"/>
          <p:cNvSpPr txBox="1"/>
          <p:nvPr>
            <p:ph idx="1" type="body"/>
          </p:nvPr>
        </p:nvSpPr>
        <p:spPr>
          <a:xfrm>
            <a:off x="126768" y="1945653"/>
            <a:ext cx="11829574" cy="44038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/>
              <a:t>Un partenariat entre le </a:t>
            </a:r>
            <a:r>
              <a:rPr b="1" lang="fr-FR"/>
              <a:t>ministère de la Culture</a:t>
            </a:r>
            <a:r>
              <a:rPr lang="fr-FR"/>
              <a:t>, la Maison de la francophonie à Marseille et le ministère des Sports et des Jeux olympiques et paralympiques. </a:t>
            </a:r>
            <a:endParaRPr/>
          </a:p>
          <a:p>
            <a:pPr indent="0" lvl="0" marL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/>
              <a:t>Un grand merci aux photographes professionnels qui ont constitué le jury (</a:t>
            </a:r>
            <a:r>
              <a:rPr b="1" lang="fr-FR"/>
              <a:t>Gérard CECCALDI, Henri ESKENAZI </a:t>
            </a:r>
            <a:r>
              <a:rPr b="0" lang="fr-FR"/>
              <a:t>et</a:t>
            </a:r>
            <a:r>
              <a:rPr b="1" lang="fr-FR"/>
              <a:t> Boris STEPANOW</a:t>
            </a:r>
            <a:r>
              <a:rPr lang="fr-FR"/>
              <a:t>) avec</a:t>
            </a:r>
            <a:r>
              <a:rPr b="1" lang="fr-FR"/>
              <a:t> Daniel ZIELINSKI</a:t>
            </a:r>
            <a:r>
              <a:rPr lang="fr-FR"/>
              <a:t> représentant le Ministère des Sports et des JO, </a:t>
            </a:r>
            <a:r>
              <a:rPr b="1" lang="fr-FR"/>
              <a:t>Annick LEDERLE</a:t>
            </a:r>
            <a:r>
              <a:rPr lang="fr-FR"/>
              <a:t> représentant le ministère de la Culture et </a:t>
            </a:r>
            <a:r>
              <a:rPr b="1" lang="fr-FR"/>
              <a:t>Florence PETIT</a:t>
            </a:r>
            <a:r>
              <a:rPr lang="fr-FR"/>
              <a:t> représentant la Ville de Marseille.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5"/>
          <p:cNvSpPr txBox="1"/>
          <p:nvPr>
            <p:ph idx="1" type="subTitle"/>
          </p:nvPr>
        </p:nvSpPr>
        <p:spPr>
          <a:xfrm>
            <a:off x="166533" y="5655453"/>
            <a:ext cx="4373404" cy="5913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b="0" i="1" lang="fr-FR" sz="2400"/>
              <a:t>Un coup d'adrénaline pour l'envol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sz="3200"/>
          </a:p>
        </p:txBody>
      </p:sp>
      <p:pic>
        <p:nvPicPr>
          <p:cNvPr id="105" name="Google Shape;105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34827" y="-84534"/>
            <a:ext cx="723844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5"/>
          <p:cNvSpPr txBox="1"/>
          <p:nvPr/>
        </p:nvSpPr>
        <p:spPr>
          <a:xfrm>
            <a:off x="278044" y="396479"/>
            <a:ext cx="4191362" cy="58495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1800" u="none" cap="none" strike="noStrike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Guy LACAZE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Adrénaline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fr-F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Lieu : Marseille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1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15"/>
          <p:cNvSpPr txBox="1"/>
          <p:nvPr/>
        </p:nvSpPr>
        <p:spPr>
          <a:xfrm>
            <a:off x="229124" y="1872529"/>
            <a:ext cx="4437698" cy="13849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 catamarans qui volent sur l’eau ! Une impression que le photographe lauréat a souhaité capturer lors du « GC32 Racing Tour », le 16 octobre 2016. Les photos ont été prises de la plage du Prado, un jour où des rafales de vent s’étaient invitées.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"/>
          <p:cNvSpPr txBox="1"/>
          <p:nvPr>
            <p:ph idx="1" type="subTitle"/>
          </p:nvPr>
        </p:nvSpPr>
        <p:spPr>
          <a:xfrm>
            <a:off x="-98696" y="5296425"/>
            <a:ext cx="3422333" cy="10934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62500" lnSpcReduction="2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i="1" lang="fr-FR" sz="3000"/>
              <a:t>Dur, dur, l’échappée solitaire</a:t>
            </a:r>
            <a:endParaRPr/>
          </a:p>
        </p:txBody>
      </p:sp>
      <p:pic>
        <p:nvPicPr>
          <p:cNvPr id="113" name="Google Shape;113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85185" y="42268"/>
            <a:ext cx="8878220" cy="6795849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6"/>
          <p:cNvSpPr txBox="1"/>
          <p:nvPr/>
        </p:nvSpPr>
        <p:spPr>
          <a:xfrm>
            <a:off x="119747" y="984766"/>
            <a:ext cx="3109040" cy="48008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r>
              <a:rPr b="1" lang="fr-FR" sz="180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Fabien FARCE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Échappée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Lieu : Six-Fours les Plages   Var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Une photo prise lors du Festival International de cyclisme sur Piste Toulon-Provence-Méditerranée au vélodrome de Hyères. Le coureur mobilise toute son énergie dans l’effort intense d’une échappée !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7"/>
          <p:cNvSpPr txBox="1"/>
          <p:nvPr>
            <p:ph idx="1" type="subTitle"/>
          </p:nvPr>
        </p:nvSpPr>
        <p:spPr>
          <a:xfrm>
            <a:off x="58723" y="5746458"/>
            <a:ext cx="2936147" cy="11115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i="1" lang="fr-FR" sz="2000"/>
              <a:t>Dire que je n’ai jamais gagné une course en luge</a:t>
            </a:r>
            <a:endParaRPr/>
          </a:p>
        </p:txBody>
      </p:sp>
      <p:pic>
        <p:nvPicPr>
          <p:cNvPr id="121" name="Google Shape;121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52471" y="-112765"/>
            <a:ext cx="9223896" cy="6908721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7"/>
          <p:cNvSpPr txBox="1"/>
          <p:nvPr/>
        </p:nvSpPr>
        <p:spPr>
          <a:xfrm>
            <a:off x="161045" y="1102617"/>
            <a:ext cx="2729274" cy="47089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r>
              <a:rPr b="1" lang="fr-FR" sz="180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Gilbert LHOTTE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Champion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Lieu : Briançon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 photographe, passionné par la photographie et le cyclisme depuis son jeune âge, allie les deux disciplines. La photo a été réalisée lors des championnats de France handiski en 2022 à la station du Montgenèvre (HA).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8"/>
          <p:cNvSpPr txBox="1"/>
          <p:nvPr>
            <p:ph idx="1" type="subTitle"/>
          </p:nvPr>
        </p:nvSpPr>
        <p:spPr>
          <a:xfrm>
            <a:off x="24064" y="5536733"/>
            <a:ext cx="2470484" cy="977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i="1" lang="fr-FR" sz="2400"/>
              <a:t>Un collectif bien huilé pour mieux ramer</a:t>
            </a:r>
            <a:endParaRPr/>
          </a:p>
        </p:txBody>
      </p:sp>
      <p:pic>
        <p:nvPicPr>
          <p:cNvPr id="128" name="Google Shape;128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63503" y="-28099"/>
            <a:ext cx="9382869" cy="6721319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8"/>
          <p:cNvSpPr txBox="1"/>
          <p:nvPr/>
        </p:nvSpPr>
        <p:spPr>
          <a:xfrm>
            <a:off x="154869" y="527090"/>
            <a:ext cx="2425341" cy="20156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</a:t>
            </a:r>
            <a:r>
              <a:rPr b="1" lang="fr-FR" sz="180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Fabien FARCE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Lauréat – Collectif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Lieu : Six-Fours les Plages VAR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Une synchronisation sans faille mise au service du sport collectif ! Le duo mixte de rameurs opère des gestes simultanés avec détermination. La photo est réalisée lors du Championnats d’Europe d’aviron de mer à la Seyne-sur-mer</a:t>
            </a:r>
            <a:endParaRPr b="0" i="0" sz="1100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9"/>
          <p:cNvSpPr txBox="1"/>
          <p:nvPr>
            <p:ph idx="1" type="subTitle"/>
          </p:nvPr>
        </p:nvSpPr>
        <p:spPr>
          <a:xfrm>
            <a:off x="-55663" y="5690620"/>
            <a:ext cx="3021444" cy="6898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i="1" lang="fr-FR"/>
              <a:t>Des oranges contre 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i="1" lang="fr-FR"/>
              <a:t>la déconfiture</a:t>
            </a:r>
            <a:endParaRPr/>
          </a:p>
        </p:txBody>
      </p:sp>
      <p:pic>
        <p:nvPicPr>
          <p:cNvPr id="135" name="Google Shape;135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15991" y="-14100"/>
            <a:ext cx="9054435" cy="6767566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9"/>
          <p:cNvSpPr txBox="1"/>
          <p:nvPr/>
        </p:nvSpPr>
        <p:spPr>
          <a:xfrm>
            <a:off x="67112" y="864064"/>
            <a:ext cx="295456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Christelle GONON</a:t>
            </a:r>
            <a:endParaRPr/>
          </a:p>
        </p:txBody>
      </p:sp>
      <p:sp>
        <p:nvSpPr>
          <p:cNvPr id="137" name="Google Shape;137;p19"/>
          <p:cNvSpPr txBox="1"/>
          <p:nvPr/>
        </p:nvSpPr>
        <p:spPr>
          <a:xfrm>
            <a:off x="42298" y="1333138"/>
            <a:ext cx="3021330" cy="11694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Lauréat - Aller aux oranges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Lieu : Le Moule (Guadeloupe)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Une réflexion sémantique menée autour de l’expression « aller aux oranges », illustrée par une photo traduisant l’importance du repos collectif et de la cohésion. Un joli travail de groupe de la part des élèves.</a:t>
            </a:r>
            <a:endParaRPr b="0" i="0" sz="1000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0"/>
          <p:cNvSpPr txBox="1"/>
          <p:nvPr>
            <p:ph idx="1" type="subTitle"/>
          </p:nvPr>
        </p:nvSpPr>
        <p:spPr>
          <a:xfrm>
            <a:off x="192710" y="5971435"/>
            <a:ext cx="2674972" cy="6752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i="1" lang="fr-FR"/>
              <a:t>Fin de course. Chaussure hors-jeu</a:t>
            </a:r>
            <a:endParaRPr/>
          </a:p>
        </p:txBody>
      </p:sp>
      <p:pic>
        <p:nvPicPr>
          <p:cNvPr id="144" name="Google Shape;144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85185" y="56398"/>
            <a:ext cx="8910592" cy="6767552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0"/>
          <p:cNvSpPr txBox="1"/>
          <p:nvPr/>
        </p:nvSpPr>
        <p:spPr>
          <a:xfrm>
            <a:off x="0" y="1098957"/>
            <a:ext cx="267503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Rémi TOURNIER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20"/>
          <p:cNvSpPr/>
          <p:nvPr/>
        </p:nvSpPr>
        <p:spPr>
          <a:xfrm>
            <a:off x="211494" y="2817791"/>
            <a:ext cx="2722007" cy="178498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r>
              <a:rPr b="1"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Lauréat - Hors-Jeu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r>
              <a:rPr i="1" lang="fr-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Lieu : Nice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Dans une démarche allégorique, cette photo illustre l’aboutissement de l’effort. Une marge d’humour qui raconte un instant sportif de façon subtile. Rémi entend explorer les différents sens du terme « hors-jeu » avec curiosité et créativité.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1"/>
          <p:cNvSpPr txBox="1"/>
          <p:nvPr>
            <p:ph idx="1" type="subTitle"/>
          </p:nvPr>
        </p:nvSpPr>
        <p:spPr>
          <a:xfrm>
            <a:off x="-4137" y="5469817"/>
            <a:ext cx="2438286" cy="10777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55000" lnSpcReduction="2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2400"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i="1" lang="fr-FR" sz="3600"/>
              <a:t>Au sommet de l’Europe, s’encorder est indispensable</a:t>
            </a:r>
            <a:endParaRPr/>
          </a:p>
        </p:txBody>
      </p:sp>
      <p:pic>
        <p:nvPicPr>
          <p:cNvPr id="153" name="Google Shape;153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66589" y="188493"/>
            <a:ext cx="9725411" cy="6481014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1"/>
          <p:cNvSpPr txBox="1"/>
          <p:nvPr/>
        </p:nvSpPr>
        <p:spPr>
          <a:xfrm>
            <a:off x="70497" y="370397"/>
            <a:ext cx="2333149" cy="34928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      Fabien FARCE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Lauréat – S’encorder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Lieu : Six-Fours les Plages Var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« En prenant le téléphérique de l’Aiguille du Midi, j’ai pu accéder à une plateforme d’observation où l’on peut voir évoluer ces courageux alpinistes qui grimpent au sommet de l’Europe. Une vue imprenable sur le Mont-Blanc ! ».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